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96" r:id="rId2"/>
    <p:sldId id="423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18" r:id="rId11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1" userDrawn="1">
          <p15:clr>
            <a:srgbClr val="A4A3A4"/>
          </p15:clr>
        </p15:guide>
        <p15:guide id="2" pos="25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FA"/>
    <a:srgbClr val="AC7302"/>
    <a:srgbClr val="00B0F0"/>
    <a:srgbClr val="0070C0"/>
    <a:srgbClr val="00A1DA"/>
    <a:srgbClr val="F9F99D"/>
    <a:srgbClr val="007AD6"/>
    <a:srgbClr val="404040"/>
    <a:srgbClr val="202A36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 autoAdjust="0"/>
    <p:restoredTop sz="95948" autoAdjust="0"/>
  </p:normalViewPr>
  <p:slideViewPr>
    <p:cSldViewPr snapToGrid="0">
      <p:cViewPr varScale="1">
        <p:scale>
          <a:sx n="68" d="100"/>
          <a:sy n="68" d="100"/>
        </p:scale>
        <p:origin x="1408" y="240"/>
      </p:cViewPr>
      <p:guideLst>
        <p:guide orient="horz" pos="1281"/>
        <p:guide pos="25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63B4-AE17-4D25-AB44-4A86CEB2FD03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71282-9224-455F-A57E-7968FE50B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393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7864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179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572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6966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59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752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145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2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8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53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37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1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691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3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6413" y="2244726"/>
            <a:ext cx="18278475" cy="4775200"/>
          </a:xfrm>
        </p:spPr>
        <p:txBody>
          <a:bodyPr anchor="b"/>
          <a:lstStyle>
            <a:lvl1pPr algn="ctr"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6413" y="7204076"/>
            <a:ext cx="18278475" cy="3311524"/>
          </a:xfrm>
        </p:spPr>
        <p:txBody>
          <a:bodyPr/>
          <a:lstStyle>
            <a:lvl1pPr marL="0" indent="0" algn="ctr">
              <a:buNone/>
              <a:defRPr sz="4798"/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7F5653-76E0-42F8-92E1-1302A644EA9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71FB-48DE-436C-8DC0-C0FA19D2A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5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CAC6-3487-4B84-A527-4B0978F38C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CD4BB-C23D-42FC-A8B3-B6DC6ECEF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0711" y="730250"/>
            <a:ext cx="525506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527" y="730250"/>
            <a:ext cx="15460543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173D4-66F5-42F3-8EDD-E9FCBD78934D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1F99D-11EB-4D67-8CCC-9EA3546D52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49"/>
          <p:cNvSpPr>
            <a:spLocks noChangeArrowheads="1"/>
          </p:cNvSpPr>
          <p:nvPr userDrawn="1"/>
        </p:nvSpPr>
        <p:spPr bwMode="auto">
          <a:xfrm>
            <a:off x="1244995" y="330712"/>
            <a:ext cx="23165428" cy="1101724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 dirty="0">
              <a:solidFill>
                <a:srgbClr val="FFFFFF"/>
              </a:solidFill>
            </a:endParaRPr>
          </a:p>
        </p:txBody>
      </p:sp>
      <p:sp>
        <p:nvSpPr>
          <p:cNvPr id="3" name="平行四边形 50"/>
          <p:cNvSpPr>
            <a:spLocks noChangeArrowheads="1"/>
          </p:cNvSpPr>
          <p:nvPr userDrawn="1"/>
        </p:nvSpPr>
        <p:spPr bwMode="auto">
          <a:xfrm>
            <a:off x="12696" y="330712"/>
            <a:ext cx="1504166" cy="1101724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1DA05-CA71-EB49-99F7-4842360F2F76}"/>
              </a:ext>
            </a:extLst>
          </p:cNvPr>
          <p:cNvSpPr txBox="1"/>
          <p:nvPr userDrawn="1"/>
        </p:nvSpPr>
        <p:spPr>
          <a:xfrm>
            <a:off x="18066327" y="609599"/>
            <a:ext cx="5209309" cy="52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《</a:t>
            </a:r>
            <a:r>
              <a:rPr kumimoji="1" lang="en" altLang="zh-CN" sz="2800" b="1" dirty="0" err="1">
                <a:solidFill>
                  <a:schemeClr val="bg1"/>
                </a:solidFill>
              </a:rPr>
              <a:t>Jupyter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金融应用从入门到实践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》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3145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4B13A-C25E-4BD4-A182-EF99CDEA6C3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C15BD-7B16-492D-AC1C-CD5CEF536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834" y="3419477"/>
            <a:ext cx="21020246" cy="5705474"/>
          </a:xfrm>
        </p:spPr>
        <p:txBody>
          <a:bodyPr anchor="b"/>
          <a:lstStyle>
            <a:lvl1pPr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2834" y="9178927"/>
            <a:ext cx="21020246" cy="3000374"/>
          </a:xfrm>
        </p:spPr>
        <p:txBody>
          <a:bodyPr/>
          <a:lstStyle>
            <a:lvl1pPr marL="0" indent="0">
              <a:buNone/>
              <a:defRPr sz="4798">
                <a:solidFill>
                  <a:schemeClr val="tx1">
                    <a:tint val="75000"/>
                  </a:schemeClr>
                </a:solidFill>
              </a:defRPr>
            </a:lvl1pPr>
            <a:lvl2pPr marL="913943" indent="0">
              <a:buNone/>
              <a:defRPr sz="3998">
                <a:solidFill>
                  <a:schemeClr val="tx1">
                    <a:tint val="75000"/>
                  </a:schemeClr>
                </a:solidFill>
              </a:defRPr>
            </a:lvl2pPr>
            <a:lvl3pPr marL="1827886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3pPr>
            <a:lvl4pPr marL="2741828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4pPr>
            <a:lvl5pPr marL="3655771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5pPr>
            <a:lvl6pPr marL="4569714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6pPr>
            <a:lvl7pPr marL="5483657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7pPr>
            <a:lvl8pPr marL="6397600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8pPr>
            <a:lvl9pPr marL="7311542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74B35-2CB5-478A-93D6-6F5A758111CC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E4B2B-5049-4B41-91A8-FF818986E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527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37970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65F18A-B9DB-4EC7-B8DD-93BAD9A9D6F4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B3ECB-D89B-4A56-AC36-12AE696FE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0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1" y="730251"/>
            <a:ext cx="21020246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702" y="3362326"/>
            <a:ext cx="10310201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702" y="5010150"/>
            <a:ext cx="10310201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37971" y="3362326"/>
            <a:ext cx="10360977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37971" y="5010150"/>
            <a:ext cx="1036097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AE942-DEDF-46C5-8F0D-85A73406F10B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80A67-37C3-4CF9-9BDF-705F68B37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5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0EFE5F-2A43-4D9F-9B11-909316E3C1C9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944C7-9264-40D1-83B9-994B3139A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8482B-9714-4ADC-BDF6-AB1BEB5DA2D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559ED-EDD0-43BF-AD2A-E750636F3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2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0977" y="1974851"/>
            <a:ext cx="12337971" cy="9747250"/>
          </a:xfrm>
        </p:spPr>
        <p:txBody>
          <a:bodyPr/>
          <a:lstStyle>
            <a:lvl1pPr>
              <a:defRPr sz="6397"/>
            </a:lvl1pPr>
            <a:lvl2pPr>
              <a:defRPr sz="5597"/>
            </a:lvl2pPr>
            <a:lvl3pPr>
              <a:defRPr sz="4798"/>
            </a:lvl3pPr>
            <a:lvl4pPr>
              <a:defRPr sz="3998"/>
            </a:lvl4pPr>
            <a:lvl5pPr>
              <a:defRPr sz="3998"/>
            </a:lvl5pPr>
            <a:lvl6pPr>
              <a:defRPr sz="3998"/>
            </a:lvl6pPr>
            <a:lvl7pPr>
              <a:defRPr sz="3998"/>
            </a:lvl7pPr>
            <a:lvl8pPr>
              <a:defRPr sz="3998"/>
            </a:lvl8pPr>
            <a:lvl9pPr>
              <a:defRPr sz="3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21D7F-B211-4655-91B5-D6DC942F7F91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44EC9-776D-4F5D-B210-015A3A3FF5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9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0977" y="1974851"/>
            <a:ext cx="12337971" cy="9747250"/>
          </a:xfrm>
        </p:spPr>
        <p:txBody>
          <a:bodyPr anchor="t"/>
          <a:lstStyle>
            <a:lvl1pPr marL="0" indent="0">
              <a:buNone/>
              <a:defRPr sz="6397"/>
            </a:lvl1pPr>
            <a:lvl2pPr marL="913943" indent="0">
              <a:buNone/>
              <a:defRPr sz="5597"/>
            </a:lvl2pPr>
            <a:lvl3pPr marL="1827886" indent="0">
              <a:buNone/>
              <a:defRPr sz="4798"/>
            </a:lvl3pPr>
            <a:lvl4pPr marL="2741828" indent="0">
              <a:buNone/>
              <a:defRPr sz="3998"/>
            </a:lvl4pPr>
            <a:lvl5pPr marL="3655771" indent="0">
              <a:buNone/>
              <a:defRPr sz="3998"/>
            </a:lvl5pPr>
            <a:lvl6pPr marL="4569714" indent="0">
              <a:buNone/>
              <a:defRPr sz="3998"/>
            </a:lvl6pPr>
            <a:lvl7pPr marL="5483657" indent="0">
              <a:buNone/>
              <a:defRPr sz="3998"/>
            </a:lvl7pPr>
            <a:lvl8pPr marL="6397600" indent="0">
              <a:buNone/>
              <a:defRPr sz="3998"/>
            </a:lvl8pPr>
            <a:lvl9pPr marL="7311542" indent="0">
              <a:buNone/>
              <a:defRPr sz="3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7D0A83-28AD-47D5-961B-D3CDE6CF1ABC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E83A0-8CC4-4444-A699-95E94BD67A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527" y="730251"/>
            <a:ext cx="2102024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527" y="3651250"/>
            <a:ext cx="21020246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527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DA89F0-6659-4D88-AC57-367E293871F8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2993" y="12712701"/>
            <a:ext cx="82253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2230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3E17F0-A094-4CA3-94BB-0BB941CA98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9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7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71" indent="-456971" algn="l" defTabSz="1827886" rtl="0" eaLnBrk="1" latinLnBrk="0" hangingPunct="1">
        <a:lnSpc>
          <a:spcPct val="90000"/>
        </a:lnSpc>
        <a:spcBef>
          <a:spcPts val="1999"/>
        </a:spcBef>
        <a:buFont typeface="Arial" panose="020B0604020202020204" pitchFamily="34" charset="0"/>
        <a:buChar char="•"/>
        <a:defRPr sz="5597" kern="1200">
          <a:solidFill>
            <a:schemeClr val="tx1"/>
          </a:solidFill>
          <a:latin typeface="+mn-lt"/>
          <a:ea typeface="+mn-ea"/>
          <a:cs typeface="+mn-cs"/>
        </a:defRPr>
      </a:lvl1pPr>
      <a:lvl2pPr marL="13709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2pPr>
      <a:lvl3pPr marL="2284857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998" kern="1200">
          <a:solidFill>
            <a:schemeClr val="tx1"/>
          </a:solidFill>
          <a:latin typeface="+mn-lt"/>
          <a:ea typeface="+mn-ea"/>
          <a:cs typeface="+mn-cs"/>
        </a:defRPr>
      </a:lvl3pPr>
      <a:lvl4pPr marL="3198800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4112743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71664" y="3096342"/>
            <a:ext cx="18027976" cy="155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　产品销售预测模型实例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2">
            <a:extLst>
              <a:ext uri="{FF2B5EF4-FFF2-40B4-BE49-F238E27FC236}">
                <a16:creationId xmlns:a16="http://schemas.microsoft.com/office/drawing/2014/main" id="{6BA738F9-62D4-AB45-8043-1194BD1D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00" y="11350477"/>
            <a:ext cx="9553903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金融应用从入门到实践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41184" y="5321382"/>
            <a:ext cx="18027976" cy="15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66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646878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场景介绍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3586763" y="3875472"/>
            <a:ext cx="15972224" cy="664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		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金融领域，经常需要对某一指标进行预测，例如对房价的预测、贷款额度的预测。预测的指标可以被称为被解释变量，影响预测指标的变量被称为解释变量。对未来的把握，可以帮助从业者提前预警甚至规避风险，也可以通过掌握事物发展的内在逻辑，有条件地控制强化或减弱解释变量推动被解释变量的发展。</a:t>
            </a:r>
          </a:p>
          <a:p>
            <a:pPr>
              <a:lnSpc>
                <a:spcPct val="150000"/>
              </a:lnSpc>
            </a:pP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		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在本章中，我们将以产品销售额度的预测为案例来进行说明，使用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Kaggle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上的广告数据集（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advertising-dataset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）给出在电视（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TV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）、广播（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Radio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）、报纸（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Newspaper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）投放不等的广告带来的销售额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Sales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的变化。</a:t>
            </a:r>
          </a:p>
        </p:txBody>
      </p:sp>
    </p:spTree>
    <p:extLst>
      <p:ext uri="{BB962C8B-B14F-4D97-AF65-F5344CB8AC3E}">
        <p14:creationId xmlns:p14="http://schemas.microsoft.com/office/powerpoint/2010/main" val="97651595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7A0086-9B2E-0243-A8D8-901E0756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49" y="2470150"/>
            <a:ext cx="14320313" cy="101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685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66862-E276-C443-B81C-0B574538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49" y="2033588"/>
            <a:ext cx="12678426" cy="116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6670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9E2D1A-2BC2-2E4C-ADFB-6A8897DBA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2932336"/>
            <a:ext cx="15162122" cy="92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916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建立模型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385933-D5C4-F541-9AC2-7F4F9751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4" y="3028950"/>
            <a:ext cx="15426653" cy="79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5359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建立模型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5426A-8CE4-4A4B-A1E2-40C83643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3244850"/>
            <a:ext cx="13906734" cy="7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417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验证评估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8F28E4-6E3A-CF48-ACC0-D58D4C6D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998602"/>
            <a:ext cx="12945922" cy="3433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766583-1346-494F-893F-40D24CB2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73"/>
          <a:stretch/>
        </p:blipFill>
        <p:spPr>
          <a:xfrm>
            <a:off x="504825" y="5660963"/>
            <a:ext cx="12906375" cy="8055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330C63-08B3-8548-90DA-CC5CA5736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" r="-178" b="415"/>
          <a:stretch/>
        </p:blipFill>
        <p:spPr>
          <a:xfrm>
            <a:off x="13288155" y="3810000"/>
            <a:ext cx="10721195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727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2829621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模型解释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C11A22-8637-2649-BCF4-808D557C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822450"/>
            <a:ext cx="13538200" cy="108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213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3709</TotalTime>
  <Words>188</Words>
  <Application>Microsoft Macintosh PowerPoint</Application>
  <PresentationFormat>自定义</PresentationFormat>
  <Paragraphs>23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Calibri Light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fu yufeng</cp:lastModifiedBy>
  <cp:revision>842</cp:revision>
  <dcterms:created xsi:type="dcterms:W3CDTF">2020-04-17T09:21:53Z</dcterms:created>
  <dcterms:modified xsi:type="dcterms:W3CDTF">2021-05-05T17:17:22Z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